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400" r:id="rId3"/>
    <p:sldId id="260" r:id="rId4"/>
    <p:sldId id="385" r:id="rId5"/>
    <p:sldId id="399" r:id="rId6"/>
    <p:sldId id="401" r:id="rId7"/>
    <p:sldId id="389" r:id="rId8"/>
    <p:sldId id="390" r:id="rId9"/>
    <p:sldId id="406" r:id="rId10"/>
    <p:sldId id="407" r:id="rId11"/>
    <p:sldId id="405" r:id="rId12"/>
    <p:sldId id="417" r:id="rId13"/>
    <p:sldId id="418" r:id="rId14"/>
    <p:sldId id="419" r:id="rId15"/>
    <p:sldId id="420" r:id="rId16"/>
    <p:sldId id="421" r:id="rId17"/>
    <p:sldId id="422" r:id="rId18"/>
    <p:sldId id="449" r:id="rId19"/>
    <p:sldId id="423" r:id="rId20"/>
    <p:sldId id="416" r:id="rId21"/>
    <p:sldId id="432" r:id="rId22"/>
    <p:sldId id="435" r:id="rId23"/>
    <p:sldId id="425" r:id="rId24"/>
    <p:sldId id="436" r:id="rId25"/>
    <p:sldId id="437" r:id="rId26"/>
    <p:sldId id="438" r:id="rId27"/>
    <p:sldId id="439" r:id="rId28"/>
    <p:sldId id="440" r:id="rId29"/>
    <p:sldId id="441" r:id="rId30"/>
    <p:sldId id="442" r:id="rId31"/>
    <p:sldId id="443" r:id="rId32"/>
    <p:sldId id="447" r:id="rId3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офия И. Шляфер" initials="СИШ" lastIdx="1" clrIdx="0">
    <p:extLst>
      <p:ext uri="{19B8F6BF-5375-455C-9EA6-DF929625EA0E}">
        <p15:presenceInfo xmlns:p15="http://schemas.microsoft.com/office/powerpoint/2012/main" xmlns="" userId="S-1-5-21-1992835873-3863471969-972439449-14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0" autoAdjust="0"/>
  </p:normalViewPr>
  <p:slideViewPr>
    <p:cSldViewPr snapToGrid="0" snapToObjects="1">
      <p:cViewPr varScale="1">
        <p:scale>
          <a:sx n="70" d="100"/>
          <a:sy n="70" d="100"/>
        </p:scale>
        <p:origin x="-720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7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30598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4806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67766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96789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19240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561772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30936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4858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62633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73690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95988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872598" y="2110033"/>
            <a:ext cx="1072199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организаций» </a:t>
            </a:r>
          </a:p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sz="4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244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4456CCAA-4A5F-4DB9-9E27-DC0FD85A2DD6}"/>
              </a:ext>
            </a:extLst>
          </p:cNvPr>
          <p:cNvSpPr txBox="1">
            <a:spLocks/>
          </p:cNvSpPr>
          <p:nvPr/>
        </p:nvSpPr>
        <p:spPr bwMode="auto">
          <a:xfrm>
            <a:off x="1263776" y="1822456"/>
            <a:ext cx="9352408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  Строка 5 (всего) должна быть равна сумме строк 1, 2, 3, 4 по графам 3, 4, 5, 6, 7, 8.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423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8" name="Содержимое 3">
            <a:extLst>
              <a:ext uri="{FF2B5EF4-FFF2-40B4-BE49-F238E27FC236}">
                <a16:creationId xmlns:a16="http://schemas.microsoft.com/office/drawing/2014/main" xmlns="" id="{FF556E1D-A919-48E8-9A3C-778721A56C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8898560"/>
              </p:ext>
            </p:extLst>
          </p:nvPr>
        </p:nvGraphicFramePr>
        <p:xfrm>
          <a:off x="210312" y="1758950"/>
          <a:ext cx="11731747" cy="5099050"/>
        </p:xfrm>
        <a:graphic>
          <a:graphicData uri="http://schemas.openxmlformats.org/drawingml/2006/table">
            <a:tbl>
              <a:tblPr/>
              <a:tblGrid>
                <a:gridCol w="8947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65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942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9537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9421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642511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0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9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2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72344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:a16="http://schemas.microsoft.com/office/drawing/2014/main" xmlns="" id="{E15D56C0-C91B-48AE-89AC-29F0DB10E5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6975815"/>
              </p:ext>
            </p:extLst>
          </p:nvPr>
        </p:nvGraphicFramePr>
        <p:xfrm>
          <a:off x="374904" y="1920341"/>
          <a:ext cx="11512293" cy="4852988"/>
        </p:xfrm>
        <a:graphic>
          <a:graphicData uri="http://schemas.openxmlformats.org/drawingml/2006/table">
            <a:tbl>
              <a:tblPr/>
              <a:tblGrid>
                <a:gridCol w="879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5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7546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8037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7546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557025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0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49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34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61496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F0C0A9E3-10E3-4760-BACF-5464C075590C}"/>
              </a:ext>
            </a:extLst>
          </p:cNvPr>
          <p:cNvSpPr txBox="1">
            <a:spLocks/>
          </p:cNvSpPr>
          <p:nvPr/>
        </p:nvSpPr>
        <p:spPr>
          <a:xfrm>
            <a:off x="621792" y="1755301"/>
            <a:ext cx="10378440" cy="4873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на конец года заполняется без учета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заполняется с учетом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439775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2" name="Содержимое 2">
            <a:extLst>
              <a:ext uri="{FF2B5EF4-FFF2-40B4-BE49-F238E27FC236}">
                <a16:creationId xmlns:a16="http://schemas.microsoft.com/office/drawing/2014/main" xmlns="" id="{6F17D4D4-2D0B-4FFF-8B49-4FC9335EA8D4}"/>
              </a:ext>
            </a:extLst>
          </p:cNvPr>
          <p:cNvSpPr txBox="1">
            <a:spLocks/>
          </p:cNvSpPr>
          <p:nvPr/>
        </p:nvSpPr>
        <p:spPr bwMode="auto">
          <a:xfrm>
            <a:off x="905256" y="1929485"/>
            <a:ext cx="1065276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 сведения по строке 49 «койки скорой медицинской помощи краткосрочного пребывания»  графам с 3 по 26.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внимание, чтобы на койках для детей не указывались сведения о пациентах старше трудоспособного возраста.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детей не заполняются сведения о числе коек для взрослых.</a:t>
            </a:r>
          </a:p>
        </p:txBody>
      </p:sp>
    </p:spTree>
    <p:extLst>
      <p:ext uri="{BB962C8B-B14F-4D97-AF65-F5344CB8AC3E}">
        <p14:creationId xmlns:p14="http://schemas.microsoft.com/office/powerpoint/2010/main" xmlns="" val="4215234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57784" y="1916113"/>
            <a:ext cx="10908792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показываются сведения о числе коек для детей.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указываются данные о числе выписанных детей до 3 лет и проведенными ими </a:t>
            </a:r>
            <a:r>
              <a:rPr lang="ru-RU" alt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-дней. Эти сведения заполняются на койках для детей.</a:t>
            </a:r>
          </a:p>
          <a:p>
            <a:pPr algn="just"/>
            <a:endParaRPr lang="ru-RU" altLang="ru-RU" sz="29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5984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48640" y="1916113"/>
            <a:ext cx="11110031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дневных стационарах: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 койках для патологии беременности не заполняются сведения о пациентах старше трудоспособного возраста;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на гинекологических койках для вспомогательных репродуктивных технологий не указываются данные о детях (0-17 лет), детях до 3 лет, лицах старше трудоспособного возраста.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650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206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:a16="http://schemas.microsoft.com/office/drawing/2014/main" xmlns="" id="{96B60237-1010-4945-9FD9-F8EECF3455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79964891"/>
              </p:ext>
            </p:extLst>
          </p:nvPr>
        </p:nvGraphicFramePr>
        <p:xfrm>
          <a:off x="604581" y="1297265"/>
          <a:ext cx="10919181" cy="5499365"/>
        </p:xfrm>
        <a:graphic>
          <a:graphicData uri="http://schemas.openxmlformats.org/drawingml/2006/table">
            <a:tbl>
              <a:tblPr/>
              <a:tblGrid>
                <a:gridCol w="18306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74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82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35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2357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3121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7198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90056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сред-него-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1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9182999"/>
                  </a:ext>
                </a:extLst>
              </a:tr>
              <a:tr h="207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9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066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87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200" dirty="0"/>
                        <a:t>гинекологические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200" dirty="0"/>
                        <a:t> 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791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гинекологические для вспомогательных репродуктивных технологий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соматические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31138"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F48C835-A00F-4609-9777-02717EFD3F28}"/>
              </a:ext>
            </a:extLst>
          </p:cNvPr>
          <p:cNvSpPr txBox="1"/>
          <p:nvPr/>
        </p:nvSpPr>
        <p:spPr>
          <a:xfrm>
            <a:off x="4158921" y="3710049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261141-3F22-4F88-BE5F-CB65BDF660E2}"/>
              </a:ext>
            </a:extLst>
          </p:cNvPr>
          <p:cNvSpPr txBox="1"/>
          <p:nvPr/>
        </p:nvSpPr>
        <p:spPr>
          <a:xfrm>
            <a:off x="2974677" y="4040762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823AD10-BF09-4542-8106-3A4B26232335}"/>
              </a:ext>
            </a:extLst>
          </p:cNvPr>
          <p:cNvSpPr txBox="1"/>
          <p:nvPr/>
        </p:nvSpPr>
        <p:spPr>
          <a:xfrm>
            <a:off x="7723538" y="3629014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A2673F7-57F6-4515-AC10-8CC67679E67A}"/>
              </a:ext>
            </a:extLst>
          </p:cNvPr>
          <p:cNvSpPr txBox="1"/>
          <p:nvPr/>
        </p:nvSpPr>
        <p:spPr>
          <a:xfrm>
            <a:off x="10847030" y="3722103"/>
            <a:ext cx="77733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8768B31-7F98-4876-A8CF-E0F94F1AFA7E}"/>
              </a:ext>
            </a:extLst>
          </p:cNvPr>
          <p:cNvSpPr txBox="1"/>
          <p:nvPr/>
        </p:nvSpPr>
        <p:spPr>
          <a:xfrm>
            <a:off x="6154726" y="406266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35A902A-BE15-4548-B63B-386447AB3CE8}"/>
              </a:ext>
            </a:extLst>
          </p:cNvPr>
          <p:cNvSpPr txBox="1"/>
          <p:nvPr/>
        </p:nvSpPr>
        <p:spPr>
          <a:xfrm>
            <a:off x="9186738" y="4041103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6DC624-CCB4-48F1-BCE8-B1E1A3FA63F5}"/>
              </a:ext>
            </a:extLst>
          </p:cNvPr>
          <p:cNvSpPr txBox="1"/>
          <p:nvPr/>
        </p:nvSpPr>
        <p:spPr>
          <a:xfrm>
            <a:off x="6154726" y="446404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F149DEB-7D5A-4E12-B4E3-4098488B489F}"/>
              </a:ext>
            </a:extLst>
          </p:cNvPr>
          <p:cNvSpPr txBox="1"/>
          <p:nvPr/>
        </p:nvSpPr>
        <p:spPr>
          <a:xfrm>
            <a:off x="9186738" y="439767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425240C-744C-488F-BC78-583A5EF17DFF}"/>
              </a:ext>
            </a:extLst>
          </p:cNvPr>
          <p:cNvSpPr txBox="1"/>
          <p:nvPr/>
        </p:nvSpPr>
        <p:spPr>
          <a:xfrm>
            <a:off x="7747278" y="437965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648D436-8AA8-4182-8E0D-EE721223B272}"/>
              </a:ext>
            </a:extLst>
          </p:cNvPr>
          <p:cNvSpPr txBox="1"/>
          <p:nvPr/>
        </p:nvSpPr>
        <p:spPr>
          <a:xfrm>
            <a:off x="10855525" y="4447258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A16BF26-0741-4243-B27B-3C4802925CBA}"/>
              </a:ext>
            </a:extLst>
          </p:cNvPr>
          <p:cNvSpPr txBox="1"/>
          <p:nvPr/>
        </p:nvSpPr>
        <p:spPr>
          <a:xfrm>
            <a:off x="4158921" y="4899783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A925615-602C-4B2C-9850-DBC82BEEA31C}"/>
              </a:ext>
            </a:extLst>
          </p:cNvPr>
          <p:cNvSpPr txBox="1"/>
          <p:nvPr/>
        </p:nvSpPr>
        <p:spPr>
          <a:xfrm>
            <a:off x="7713603" y="4816854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303B0A6-1CEE-4A5E-8BFB-E05E577BD824}"/>
              </a:ext>
            </a:extLst>
          </p:cNvPr>
          <p:cNvSpPr txBox="1"/>
          <p:nvPr/>
        </p:nvSpPr>
        <p:spPr>
          <a:xfrm>
            <a:off x="10855525" y="4933479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D5BC2C0-90EA-4E35-8343-46DE3218EFFC}"/>
              </a:ext>
            </a:extLst>
          </p:cNvPr>
          <p:cNvSpPr txBox="1"/>
          <p:nvPr/>
        </p:nvSpPr>
        <p:spPr>
          <a:xfrm>
            <a:off x="2937617" y="6077035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CE15F0F-4A23-485F-BF32-01AFCEB45A7F}"/>
              </a:ext>
            </a:extLst>
          </p:cNvPr>
          <p:cNvSpPr txBox="1"/>
          <p:nvPr/>
        </p:nvSpPr>
        <p:spPr>
          <a:xfrm>
            <a:off x="6096000" y="6000011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BD86790-AB46-4FC1-BD09-EB40B646FE56}"/>
              </a:ext>
            </a:extLst>
          </p:cNvPr>
          <p:cNvSpPr txBox="1"/>
          <p:nvPr/>
        </p:nvSpPr>
        <p:spPr>
          <a:xfrm>
            <a:off x="9186738" y="6021925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C83DC74-FCBA-4F7E-86F0-E2921133D714}"/>
              </a:ext>
            </a:extLst>
          </p:cNvPr>
          <p:cNvSpPr txBox="1"/>
          <p:nvPr/>
        </p:nvSpPr>
        <p:spPr>
          <a:xfrm>
            <a:off x="4158921" y="6561332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BF55FE1-9258-4890-BF9C-CE4FC5D72DD9}"/>
              </a:ext>
            </a:extLst>
          </p:cNvPr>
          <p:cNvSpPr txBox="1"/>
          <p:nvPr/>
        </p:nvSpPr>
        <p:spPr>
          <a:xfrm>
            <a:off x="7824907" y="654015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9B69247-A6BA-4609-B3E0-2A4B9AA58DAF}"/>
              </a:ext>
            </a:extLst>
          </p:cNvPr>
          <p:cNvSpPr txBox="1"/>
          <p:nvPr/>
        </p:nvSpPr>
        <p:spPr>
          <a:xfrm>
            <a:off x="10847029" y="654015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8A3C197-1F95-4495-8CC0-6663EE77B71B}"/>
              </a:ext>
            </a:extLst>
          </p:cNvPr>
          <p:cNvSpPr txBox="1"/>
          <p:nvPr/>
        </p:nvSpPr>
        <p:spPr>
          <a:xfrm>
            <a:off x="4082553" y="5624250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F90963-6481-4A50-BD59-B5DAD636DD82}"/>
              </a:ext>
            </a:extLst>
          </p:cNvPr>
          <p:cNvSpPr txBox="1"/>
          <p:nvPr/>
        </p:nvSpPr>
        <p:spPr>
          <a:xfrm>
            <a:off x="9190933" y="551735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018DA35-20D8-4032-882F-46429115601E}"/>
              </a:ext>
            </a:extLst>
          </p:cNvPr>
          <p:cNvSpPr txBox="1"/>
          <p:nvPr/>
        </p:nvSpPr>
        <p:spPr>
          <a:xfrm>
            <a:off x="7006159" y="5503505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AE75539-B063-41B0-952B-E92A5C477C3F}"/>
              </a:ext>
            </a:extLst>
          </p:cNvPr>
          <p:cNvSpPr txBox="1"/>
          <p:nvPr/>
        </p:nvSpPr>
        <p:spPr>
          <a:xfrm>
            <a:off x="7783499" y="552732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E7A6406-5C55-4607-8DB4-0F2DA5176C96}"/>
              </a:ext>
            </a:extLst>
          </p:cNvPr>
          <p:cNvSpPr txBox="1"/>
          <p:nvPr/>
        </p:nvSpPr>
        <p:spPr>
          <a:xfrm>
            <a:off x="10110201" y="5503505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BDABD518-5F93-48CE-941E-DF3823A7FD41}"/>
              </a:ext>
            </a:extLst>
          </p:cNvPr>
          <p:cNvSpPr txBox="1"/>
          <p:nvPr/>
        </p:nvSpPr>
        <p:spPr>
          <a:xfrm>
            <a:off x="10796726" y="5548220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E5536090-5F35-4952-B2D9-C24B9168C4FF}"/>
              </a:ext>
            </a:extLst>
          </p:cNvPr>
          <p:cNvSpPr txBox="1"/>
          <p:nvPr/>
        </p:nvSpPr>
        <p:spPr>
          <a:xfrm>
            <a:off x="6109380" y="5468041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00" b="1" dirty="0">
                <a:solidFill>
                  <a:prstClr val="black"/>
                </a:solidFill>
                <a:latin typeface="Times New Roman"/>
                <a:cs typeface="Arial" charset="0"/>
              </a:rPr>
              <a:t>Не заполнять</a:t>
            </a:r>
          </a:p>
        </p:txBody>
      </p:sp>
    </p:spTree>
    <p:extLst>
      <p:ext uri="{BB962C8B-B14F-4D97-AF65-F5344CB8AC3E}">
        <p14:creationId xmlns:p14="http://schemas.microsoft.com/office/powerpoint/2010/main" xmlns="" val="1269305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206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:a16="http://schemas.microsoft.com/office/drawing/2014/main" xmlns="" id="{96B60237-1010-4945-9FD9-F8EECF3455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07774381"/>
              </p:ext>
            </p:extLst>
          </p:nvPr>
        </p:nvGraphicFramePr>
        <p:xfrm>
          <a:off x="617934" y="1246989"/>
          <a:ext cx="10919181" cy="5400749"/>
        </p:xfrm>
        <a:graphic>
          <a:graphicData uri="http://schemas.openxmlformats.org/drawingml/2006/table">
            <a:tbl>
              <a:tblPr/>
              <a:tblGrid>
                <a:gridCol w="18306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30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26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357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3885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4650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23572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3121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7198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90056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в амбулаторных условиях, включая стационары на дому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8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67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сред-него-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довых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1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9182999"/>
                  </a:ext>
                </a:extLst>
              </a:tr>
              <a:tr h="207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2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93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066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патологии беременности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87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200" dirty="0"/>
                        <a:t>гинекологические 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200" dirty="0"/>
                        <a:t> 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791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гинекологические для вспомогательных репродуктивных технологий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16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педиатрические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соматические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8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F48C835-A00F-4609-9777-02717EFD3F28}"/>
              </a:ext>
            </a:extLst>
          </p:cNvPr>
          <p:cNvSpPr txBox="1"/>
          <p:nvPr/>
        </p:nvSpPr>
        <p:spPr>
          <a:xfrm>
            <a:off x="4193267" y="3866388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261141-3F22-4F88-BE5F-CB65BDF660E2}"/>
              </a:ext>
            </a:extLst>
          </p:cNvPr>
          <p:cNvSpPr txBox="1"/>
          <p:nvPr/>
        </p:nvSpPr>
        <p:spPr>
          <a:xfrm>
            <a:off x="2937616" y="4252849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823AD10-BF09-4542-8106-3A4B26232335}"/>
              </a:ext>
            </a:extLst>
          </p:cNvPr>
          <p:cNvSpPr txBox="1"/>
          <p:nvPr/>
        </p:nvSpPr>
        <p:spPr>
          <a:xfrm>
            <a:off x="7684065" y="3882223"/>
            <a:ext cx="918182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A2673F7-57F6-4515-AC10-8CC67679E67A}"/>
              </a:ext>
            </a:extLst>
          </p:cNvPr>
          <p:cNvSpPr txBox="1"/>
          <p:nvPr/>
        </p:nvSpPr>
        <p:spPr>
          <a:xfrm>
            <a:off x="10778957" y="3859273"/>
            <a:ext cx="918182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8768B31-7F98-4876-A8CF-E0F94F1AFA7E}"/>
              </a:ext>
            </a:extLst>
          </p:cNvPr>
          <p:cNvSpPr txBox="1"/>
          <p:nvPr/>
        </p:nvSpPr>
        <p:spPr>
          <a:xfrm>
            <a:off x="6089426" y="415713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35A902A-BE15-4548-B63B-386447AB3CE8}"/>
              </a:ext>
            </a:extLst>
          </p:cNvPr>
          <p:cNvSpPr txBox="1"/>
          <p:nvPr/>
        </p:nvSpPr>
        <p:spPr>
          <a:xfrm>
            <a:off x="9248986" y="4146689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6DC624-CCB4-48F1-BCE8-B1E1A3FA63F5}"/>
              </a:ext>
            </a:extLst>
          </p:cNvPr>
          <p:cNvSpPr txBox="1"/>
          <p:nvPr/>
        </p:nvSpPr>
        <p:spPr>
          <a:xfrm>
            <a:off x="6063350" y="4666237"/>
            <a:ext cx="842640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F149DEB-7D5A-4E12-B4E3-4098488B489F}"/>
              </a:ext>
            </a:extLst>
          </p:cNvPr>
          <p:cNvSpPr txBox="1"/>
          <p:nvPr/>
        </p:nvSpPr>
        <p:spPr>
          <a:xfrm>
            <a:off x="9248986" y="456521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425240C-744C-488F-BC78-583A5EF17DFF}"/>
              </a:ext>
            </a:extLst>
          </p:cNvPr>
          <p:cNvSpPr txBox="1"/>
          <p:nvPr/>
        </p:nvSpPr>
        <p:spPr>
          <a:xfrm>
            <a:off x="7735189" y="4526347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648D436-8AA8-4182-8E0D-EE721223B272}"/>
              </a:ext>
            </a:extLst>
          </p:cNvPr>
          <p:cNvSpPr txBox="1"/>
          <p:nvPr/>
        </p:nvSpPr>
        <p:spPr>
          <a:xfrm>
            <a:off x="10855525" y="4493288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A16BF26-0741-4243-B27B-3C4802925CBA}"/>
              </a:ext>
            </a:extLst>
          </p:cNvPr>
          <p:cNvSpPr txBox="1"/>
          <p:nvPr/>
        </p:nvSpPr>
        <p:spPr>
          <a:xfrm>
            <a:off x="4158921" y="5030744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A925615-602C-4B2C-9850-DBC82BEEA31C}"/>
              </a:ext>
            </a:extLst>
          </p:cNvPr>
          <p:cNvSpPr txBox="1"/>
          <p:nvPr/>
        </p:nvSpPr>
        <p:spPr>
          <a:xfrm>
            <a:off x="7690104" y="5100130"/>
            <a:ext cx="912143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303B0A6-1CEE-4A5E-8BFB-E05E577BD824}"/>
              </a:ext>
            </a:extLst>
          </p:cNvPr>
          <p:cNvSpPr txBox="1"/>
          <p:nvPr/>
        </p:nvSpPr>
        <p:spPr>
          <a:xfrm>
            <a:off x="10855525" y="4960599"/>
            <a:ext cx="777340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D5BC2C0-90EA-4E35-8343-46DE3218EFFC}"/>
              </a:ext>
            </a:extLst>
          </p:cNvPr>
          <p:cNvSpPr txBox="1"/>
          <p:nvPr/>
        </p:nvSpPr>
        <p:spPr>
          <a:xfrm>
            <a:off x="2965387" y="6232644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CE15F0F-4A23-485F-BF32-01AFCEB45A7F}"/>
              </a:ext>
            </a:extLst>
          </p:cNvPr>
          <p:cNvSpPr txBox="1"/>
          <p:nvPr/>
        </p:nvSpPr>
        <p:spPr>
          <a:xfrm>
            <a:off x="6027505" y="6221980"/>
            <a:ext cx="978653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3BD86790-AB46-4FC1-BD09-EB40B646FE56}"/>
              </a:ext>
            </a:extLst>
          </p:cNvPr>
          <p:cNvSpPr txBox="1"/>
          <p:nvPr/>
        </p:nvSpPr>
        <p:spPr>
          <a:xfrm>
            <a:off x="9142309" y="6239326"/>
            <a:ext cx="903865" cy="2308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C83DC74-FCBA-4F7E-86F0-E2921133D714}"/>
              </a:ext>
            </a:extLst>
          </p:cNvPr>
          <p:cNvSpPr txBox="1"/>
          <p:nvPr/>
        </p:nvSpPr>
        <p:spPr>
          <a:xfrm>
            <a:off x="4082553" y="6451951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BF55FE1-9258-4890-BF9C-CE4FC5D72DD9}"/>
              </a:ext>
            </a:extLst>
          </p:cNvPr>
          <p:cNvSpPr txBox="1"/>
          <p:nvPr/>
        </p:nvSpPr>
        <p:spPr>
          <a:xfrm>
            <a:off x="7690104" y="6465662"/>
            <a:ext cx="878484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9B69247-A6BA-4609-B3E0-2A4B9AA58DAF}"/>
              </a:ext>
            </a:extLst>
          </p:cNvPr>
          <p:cNvSpPr txBox="1"/>
          <p:nvPr/>
        </p:nvSpPr>
        <p:spPr>
          <a:xfrm>
            <a:off x="10796726" y="6483397"/>
            <a:ext cx="836139" cy="21544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8A3C197-1F95-4495-8CC0-6663EE77B71B}"/>
              </a:ext>
            </a:extLst>
          </p:cNvPr>
          <p:cNvSpPr txBox="1"/>
          <p:nvPr/>
        </p:nvSpPr>
        <p:spPr>
          <a:xfrm>
            <a:off x="4082553" y="5624250"/>
            <a:ext cx="1008063" cy="24606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AF90963-6481-4A50-BD59-B5DAD636DD82}"/>
              </a:ext>
            </a:extLst>
          </p:cNvPr>
          <p:cNvSpPr txBox="1"/>
          <p:nvPr/>
        </p:nvSpPr>
        <p:spPr>
          <a:xfrm>
            <a:off x="9156939" y="5624250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018DA35-20D8-4032-882F-46429115601E}"/>
              </a:ext>
            </a:extLst>
          </p:cNvPr>
          <p:cNvSpPr txBox="1"/>
          <p:nvPr/>
        </p:nvSpPr>
        <p:spPr>
          <a:xfrm>
            <a:off x="6998548" y="557800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AE75539-B063-41B0-952B-E92A5C477C3F}"/>
              </a:ext>
            </a:extLst>
          </p:cNvPr>
          <p:cNvSpPr txBox="1"/>
          <p:nvPr/>
        </p:nvSpPr>
        <p:spPr>
          <a:xfrm>
            <a:off x="7791248" y="5618638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E7A6406-5C55-4607-8DB4-0F2DA5176C96}"/>
              </a:ext>
            </a:extLst>
          </p:cNvPr>
          <p:cNvSpPr txBox="1"/>
          <p:nvPr/>
        </p:nvSpPr>
        <p:spPr>
          <a:xfrm>
            <a:off x="10110201" y="5598316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BDABD518-5F93-48CE-941E-DF3823A7FD41}"/>
              </a:ext>
            </a:extLst>
          </p:cNvPr>
          <p:cNvSpPr txBox="1"/>
          <p:nvPr/>
        </p:nvSpPr>
        <p:spPr>
          <a:xfrm>
            <a:off x="10839787" y="562345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E5536090-5F35-4952-B2D9-C24B9168C4FF}"/>
              </a:ext>
            </a:extLst>
          </p:cNvPr>
          <p:cNvSpPr txBox="1"/>
          <p:nvPr/>
        </p:nvSpPr>
        <p:spPr>
          <a:xfrm>
            <a:off x="6109380" y="5578004"/>
            <a:ext cx="77734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Arial" charset="0"/>
              </a:rPr>
              <a:t>Не заполнять</a:t>
            </a:r>
          </a:p>
        </p:txBody>
      </p:sp>
    </p:spTree>
    <p:extLst>
      <p:ext uri="{BB962C8B-B14F-4D97-AF65-F5344CB8AC3E}">
        <p14:creationId xmlns:p14="http://schemas.microsoft.com/office/powerpoint/2010/main" xmlns="" val="797012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xmlns="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420624" y="1809946"/>
            <a:ext cx="11201400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defRPr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 по графам 15-26 указываются сведения о числе коек, выписанных пациентах и проведенных ими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buNone/>
              <a:defRPr/>
            </a:pP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047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312" y="553207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Форма отраслевого статистического наблюдения № 14дс </a:t>
            </a:r>
            <a:b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«Сведения о деятельности дневных стационаров медицинских организаций»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(утверждена приказом Министерства здравоохранения Российской Федерации от 30.12.2002 г. № 413)</a:t>
            </a:r>
          </a:p>
        </p:txBody>
      </p:sp>
    </p:spTree>
    <p:extLst>
      <p:ext uri="{BB962C8B-B14F-4D97-AF65-F5344CB8AC3E}">
        <p14:creationId xmlns:p14="http://schemas.microsoft.com/office/powerpoint/2010/main" xmlns="" val="16362477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777240" y="1611836"/>
            <a:ext cx="1059148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2 ____________,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4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4061500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914400" y="1611836"/>
            <a:ext cx="1045432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каждому умершему в дневном стационаре медицинской организации, оказывающей помощь в стационарных, амбулаторных условиях и на дому следует предоставить пояснительную записку.</a:t>
            </a:r>
          </a:p>
        </p:txBody>
      </p:sp>
    </p:spTree>
    <p:extLst>
      <p:ext uri="{BB962C8B-B14F-4D97-AF65-F5344CB8AC3E}">
        <p14:creationId xmlns:p14="http://schemas.microsoft.com/office/powerpoint/2010/main" xmlns="" val="3696688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2600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DD7544A8-C3CD-411D-B5EB-B6440A3CC062}"/>
              </a:ext>
            </a:extLst>
          </p:cNvPr>
          <p:cNvSpPr txBox="1">
            <a:spLocks/>
          </p:cNvSpPr>
          <p:nvPr/>
        </p:nvSpPr>
        <p:spPr bwMode="auto">
          <a:xfrm>
            <a:off x="841248" y="1769265"/>
            <a:ext cx="1057046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2 __.</a:t>
            </a:r>
          </a:p>
        </p:txBody>
      </p:sp>
    </p:spTree>
    <p:extLst>
      <p:ext uri="{BB962C8B-B14F-4D97-AF65-F5344CB8AC3E}">
        <p14:creationId xmlns:p14="http://schemas.microsoft.com/office/powerpoint/2010/main" xmlns="" val="3751772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xmlns="" id="{B1B72889-4CCF-4379-A48D-88CD27678904}"/>
              </a:ext>
            </a:extLst>
          </p:cNvPr>
          <p:cNvSpPr txBox="1">
            <a:spLocks/>
          </p:cNvSpPr>
          <p:nvPr/>
        </p:nvSpPr>
        <p:spPr bwMode="auto">
          <a:xfrm>
            <a:off x="1574718" y="1266137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 pitchFamily="18" charset="0"/>
              </a:rPr>
              <a:t>Движение пациентов в дневных стационарах, сроки и исходы лечения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4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(таблицы 3000 и 3500)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346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3000 «Дневные стационары для взрослых»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1F924C47-F479-42D5-AB10-8138DA1186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39372446"/>
              </p:ext>
            </p:extLst>
          </p:nvPr>
        </p:nvGraphicFramePr>
        <p:xfrm>
          <a:off x="546755" y="1124220"/>
          <a:ext cx="11262724" cy="5453573"/>
        </p:xfrm>
        <a:graphic>
          <a:graphicData uri="http://schemas.openxmlformats.org/drawingml/2006/table">
            <a:tbl>
              <a:tblPr/>
              <a:tblGrid>
                <a:gridCol w="36254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62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66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458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62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5858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5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5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07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64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9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79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11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32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56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85775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21 указываются сведения о пациентах с коронавирусной инфекцией (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COVID-19)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U07.1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endParaRPr lang="ru-RU" altLang="ru-RU" sz="3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171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192180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строки 20 «Кроме того: факторы, влияющие на состояние здоровья и обращения в учреждения здравоохранения» (</a:t>
            </a:r>
            <a:r>
              <a:rPr lang="en-US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Z00-Z99)</a:t>
            </a: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взрослых в дневных стационарах и стационарах на дому по данному классу болезней.</a:t>
            </a: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2099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3500 «Дневные стационары для детей»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175D41DE-BBE9-4ADA-BB50-D615CB4BB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91956656"/>
              </p:ext>
            </p:extLst>
          </p:nvPr>
        </p:nvGraphicFramePr>
        <p:xfrm>
          <a:off x="514349" y="1274462"/>
          <a:ext cx="11295126" cy="5406320"/>
        </p:xfrm>
        <a:graphic>
          <a:graphicData uri="http://schemas.openxmlformats.org/drawingml/2006/table">
            <a:tbl>
              <a:tblPr/>
              <a:tblGrid>
                <a:gridCol w="3592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6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39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65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8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8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788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6574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6574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8504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7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60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8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71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14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91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84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45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5999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Строка 1 (всего) должна быть равна сумме строк со 2 по 21 по графам с 4 по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US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строке 22 указываются сведения о пациентах с коронавирусной инфекцией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U07.1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U07.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214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53873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заполнении строки 21 «Кроме того: факторы, влияющие на состояние здоровья и обращения в учреждения здравоохранения»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Z00-Z99)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детей в дневных стационарах и стационарах на дому по данному классу болезней.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670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1168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1504260" y="303953"/>
            <a:ext cx="8450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Дневные стационары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E2DD838-DD7D-438F-8EAA-5CDEFF6350BE}"/>
              </a:ext>
            </a:extLst>
          </p:cNvPr>
          <p:cNvSpPr txBox="1"/>
          <p:nvPr/>
        </p:nvSpPr>
        <p:spPr>
          <a:xfrm>
            <a:off x="1181064" y="1852961"/>
            <a:ext cx="10012751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altLang="ru-RU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структурные подразделения лечебно-профилактических учреждений, в том числе амбулаторно-поликлинических, больничных учреждений, клиник медицинских научно-исследовательских институтов и образовательных учреждений.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368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4000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CDC44CB8-E743-4681-91F2-327B25EDAA87}"/>
              </a:ext>
            </a:extLst>
          </p:cNvPr>
          <p:cNvSpPr txBox="1">
            <a:spLocks/>
          </p:cNvSpPr>
          <p:nvPr/>
        </p:nvSpPr>
        <p:spPr bwMode="auto">
          <a:xfrm>
            <a:off x="537327" y="1643063"/>
            <a:ext cx="111047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выписанных (гр. 4 и 7 таблиц 3000 и 3500):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райвоенкоматом 1 _________ </a:t>
            </a:r>
          </a:p>
        </p:txBody>
      </p:sp>
    </p:spTree>
    <p:extLst>
      <p:ext uri="{BB962C8B-B14F-4D97-AF65-F5344CB8AC3E}">
        <p14:creationId xmlns:p14="http://schemas.microsoft.com/office/powerpoint/2010/main" xmlns="" val="2155193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4100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065358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 госпитализированные для обследования и оказавшиеся здоровыми: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2 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3 ________________,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4 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3968243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5CCDD222-1E22-46EC-BF1C-9868FD713580}"/>
              </a:ext>
            </a:extLst>
          </p:cNvPr>
          <p:cNvSpPr txBox="1">
            <a:spLocks/>
          </p:cNvSpPr>
          <p:nvPr/>
        </p:nvSpPr>
        <p:spPr bwMode="auto">
          <a:xfrm>
            <a:off x="1716120" y="1247726"/>
            <a:ext cx="82296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Дополнительные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(стационаров на дому)</a:t>
            </a:r>
          </a:p>
        </p:txBody>
      </p:sp>
    </p:spTree>
    <p:extLst>
      <p:ext uri="{BB962C8B-B14F-4D97-AF65-F5344CB8AC3E}">
        <p14:creationId xmlns:p14="http://schemas.microsoft.com/office/powerpoint/2010/main" xmlns="" val="2476311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855036" y="225673"/>
            <a:ext cx="9724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10099476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007/у-02 «Листок ежедневного учета движения больных и коечного фонда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016/у-02 «Сводная ведомость движения больных и коечного фонда по стационару, отделению или профилю коек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007дс/у-02 «Листок ежедневного учета движения больных и коечного фонда дневного стационара при амбулаторно-поликлиническом учреждении, стационара на дому».</a:t>
            </a:r>
          </a:p>
        </p:txBody>
      </p:sp>
    </p:spTree>
    <p:extLst>
      <p:ext uri="{BB962C8B-B14F-4D97-AF65-F5344CB8AC3E}">
        <p14:creationId xmlns:p14="http://schemas.microsoft.com/office/powerpoint/2010/main" xmlns="" val="2299960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348" y="292764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758952" y="225673"/>
            <a:ext cx="9857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DBBC5FC-7D4D-4C39-867C-488C3C375662}"/>
              </a:ext>
            </a:extLst>
          </p:cNvPr>
          <p:cNvSpPr txBox="1">
            <a:spLocks/>
          </p:cNvSpPr>
          <p:nvPr/>
        </p:nvSpPr>
        <p:spPr bwMode="auto">
          <a:xfrm>
            <a:off x="758953" y="1836584"/>
            <a:ext cx="10389108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066/у-02 «Статистическая карта выбывшего из стационара круглосуточного пребывания, дневного стационара при больничном учреждении, дневного стационара при амбулаторно-поликлиническом учреждении, стационара на дому».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altLang="ru-RU" sz="2900" dirty="0">
                <a:solidFill>
                  <a:sysClr val="windowText" lastClr="000000"/>
                </a:solidFill>
                <a:latin typeface="Times New Roman"/>
              </a:rPr>
              <a:t>Форма отраслевого статистического наблюдения </a:t>
            </a: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№ 14дс «Сведения о деятельности дневных стационаров лечебно-профилактического учреждения».</a:t>
            </a:r>
          </a:p>
        </p:txBody>
      </p:sp>
    </p:spTree>
    <p:extLst>
      <p:ext uri="{BB962C8B-B14F-4D97-AF65-F5344CB8AC3E}">
        <p14:creationId xmlns:p14="http://schemas.microsoft.com/office/powerpoint/2010/main" xmlns="" val="1981947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1027">
            <a:extLst>
              <a:ext uri="{FF2B5EF4-FFF2-40B4-BE49-F238E27FC236}">
                <a16:creationId xmlns:a16="http://schemas.microsoft.com/office/drawing/2014/main" xmlns="" id="{2D168911-6178-4DDA-B872-8A052A7FC351}"/>
              </a:ext>
            </a:extLst>
          </p:cNvPr>
          <p:cNvSpPr txBox="1">
            <a:spLocks/>
          </p:cNvSpPr>
          <p:nvPr/>
        </p:nvSpPr>
        <p:spPr bwMode="auto">
          <a:xfrm>
            <a:off x="740664" y="1869111"/>
            <a:ext cx="10890504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</a:t>
            </a: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kumimoji="0" lang="ru-RU" altLang="ru-RU" sz="3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5854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228600" y="197918"/>
            <a:ext cx="12192000" cy="121940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379548" y="298056"/>
            <a:ext cx="10475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graphicFrame>
        <p:nvGraphicFramePr>
          <p:cNvPr id="5" name="Содержимое 3">
            <a:extLst>
              <a:ext uri="{FF2B5EF4-FFF2-40B4-BE49-F238E27FC236}">
                <a16:creationId xmlns:a16="http://schemas.microsoft.com/office/drawing/2014/main" xmlns="" id="{835CEF5A-E9ED-4CC1-BA8D-D7A35BDA9F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90029687"/>
              </p:ext>
            </p:extLst>
          </p:nvPr>
        </p:nvGraphicFramePr>
        <p:xfrm>
          <a:off x="411551" y="1713178"/>
          <a:ext cx="11018451" cy="4879646"/>
        </p:xfrm>
        <a:graphic>
          <a:graphicData uri="http://schemas.openxmlformats.org/drawingml/2006/table">
            <a:tbl>
              <a:tblPr firstRow="1" bandRow="1"/>
              <a:tblGrid>
                <a:gridCol w="17357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4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36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4860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медицинских организаций, оказывающих медицинскую помощь: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стационарных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условиях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0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78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Врачи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Средние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медицинские работники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Младший медицинский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4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97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70767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1139263" y="290194"/>
            <a:ext cx="946937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F47A02D4-E0F4-4C65-B49B-332E26D38D9F}"/>
              </a:ext>
            </a:extLst>
          </p:cNvPr>
          <p:cNvSpPr txBox="1">
            <a:spLocks/>
          </p:cNvSpPr>
          <p:nvPr/>
        </p:nvSpPr>
        <p:spPr bwMode="auto">
          <a:xfrm>
            <a:off x="1106424" y="1548321"/>
            <a:ext cx="10341864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1000 заполняют все медицинские организации, имеющие дневные стационары, в соответствии со штатным расписанием, утвержденным руководителем медицинской организации в установленном порядке.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штатных и занятых должностях показываются как целыми, так и дробными числами (0,25, 0,5 и 0,75 должности).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физических лицах заполняются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512919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9C225755-FB2E-45BC-948F-2A2319363B03}"/>
              </a:ext>
            </a:extLst>
          </p:cNvPr>
          <p:cNvSpPr txBox="1">
            <a:spLocks/>
          </p:cNvSpPr>
          <p:nvPr/>
        </p:nvSpPr>
        <p:spPr bwMode="auto">
          <a:xfrm>
            <a:off x="932688" y="1837944"/>
            <a:ext cx="10305360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 графах 5, 8</a:t>
            </a:r>
            <a:r>
              <a:rPr kumimoji="0" lang="en-US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«Число физических лиц» показывают только основных работников, имеющих трудовую книжку в данной медицинской организации. </a:t>
            </a:r>
          </a:p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Внешних совместителей в данные графы не включают, внутренних совместителей показывают как физические лица только один раз на основной занимаемой должности.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9553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3731</TotalTime>
  <Words>2221</Words>
  <Application>Microsoft Office PowerPoint</Application>
  <PresentationFormat>Произвольный</PresentationFormat>
  <Paragraphs>591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Admin</cp:lastModifiedBy>
  <cp:revision>158</cp:revision>
  <cp:lastPrinted>2021-12-03T14:25:42Z</cp:lastPrinted>
  <dcterms:created xsi:type="dcterms:W3CDTF">2020-11-29T07:52:22Z</dcterms:created>
  <dcterms:modified xsi:type="dcterms:W3CDTF">2021-12-20T15:39:57Z</dcterms:modified>
</cp:coreProperties>
</file>